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631" r:id="rId3"/>
    <p:sldId id="798" r:id="rId4"/>
    <p:sldId id="800" r:id="rId5"/>
    <p:sldId id="802" r:id="rId6"/>
    <p:sldId id="799" r:id="rId7"/>
    <p:sldId id="801" r:id="rId8"/>
    <p:sldId id="805" r:id="rId9"/>
    <p:sldId id="803" r:id="rId10"/>
    <p:sldId id="804" r:id="rId11"/>
    <p:sldId id="807" r:id="rId12"/>
    <p:sldId id="806" r:id="rId13"/>
    <p:sldId id="808" r:id="rId14"/>
    <p:sldId id="809" r:id="rId15"/>
    <p:sldId id="810" r:id="rId16"/>
    <p:sldId id="81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xcellaUser" initials="E" lastIdx="2" clrIdx="0"/>
  <p:cmAuthor id="1" name="Richard Che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A2A"/>
    <a:srgbClr val="CB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5" autoAdjust="0"/>
    <p:restoredTop sz="76661" autoAdjust="0"/>
  </p:normalViewPr>
  <p:slideViewPr>
    <p:cSldViewPr snapToObjects="1">
      <p:cViewPr varScale="1">
        <p:scale>
          <a:sx n="48" d="100"/>
          <a:sy n="48" d="100"/>
        </p:scale>
        <p:origin x="186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2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977FC-C846-4CB4-983F-0BCB226F04B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E0288-073F-42ED-B9CE-188C65996BF7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2508F91F-F5F0-4BB9-AF28-947520D1188A}" type="parTrans" cxnId="{4EB1FD6C-BBA3-4E6B-BD0C-9769D2545AC9}">
      <dgm:prSet/>
      <dgm:spPr/>
      <dgm:t>
        <a:bodyPr/>
        <a:lstStyle/>
        <a:p>
          <a:endParaRPr lang="en-US"/>
        </a:p>
      </dgm:t>
    </dgm:pt>
    <dgm:pt modelId="{13259EED-2BE8-475F-9560-AC861DE0A460}" type="sibTrans" cxnId="{4EB1FD6C-BBA3-4E6B-BD0C-9769D2545AC9}">
      <dgm:prSet/>
      <dgm:spPr/>
      <dgm:t>
        <a:bodyPr/>
        <a:lstStyle/>
        <a:p>
          <a:endParaRPr lang="en-US"/>
        </a:p>
      </dgm:t>
    </dgm:pt>
    <dgm:pt modelId="{8C3581B1-FC52-4537-9123-27605684E263}">
      <dgm:prSet phldrT="[Text]"/>
      <dgm:spPr/>
      <dgm:t>
        <a:bodyPr/>
        <a:lstStyle/>
        <a:p>
          <a:r>
            <a:rPr lang="en-US" dirty="0"/>
            <a:t>Written</a:t>
          </a:r>
        </a:p>
      </dgm:t>
    </dgm:pt>
    <dgm:pt modelId="{6D928F30-5B87-4514-92CB-64EF75D1B828}" type="parTrans" cxnId="{A27B2B27-3A66-4220-848C-936ABB6D7FCD}">
      <dgm:prSet/>
      <dgm:spPr/>
      <dgm:t>
        <a:bodyPr/>
        <a:lstStyle/>
        <a:p>
          <a:endParaRPr lang="en-US"/>
        </a:p>
      </dgm:t>
    </dgm:pt>
    <dgm:pt modelId="{CCF6BF50-7DF1-4963-8400-30A83CE36AA2}" type="sibTrans" cxnId="{A27B2B27-3A66-4220-848C-936ABB6D7FCD}">
      <dgm:prSet/>
      <dgm:spPr/>
      <dgm:t>
        <a:bodyPr/>
        <a:lstStyle/>
        <a:p>
          <a:endParaRPr lang="en-US"/>
        </a:p>
      </dgm:t>
    </dgm:pt>
    <dgm:pt modelId="{6F544115-87B9-4980-8A6E-572D0A5B63CA}">
      <dgm:prSet phldrT="[Text]"/>
      <dgm:spPr/>
      <dgm:t>
        <a:bodyPr/>
        <a:lstStyle/>
        <a:p>
          <a:r>
            <a:rPr lang="en-US" dirty="0"/>
            <a:t>Verbal</a:t>
          </a:r>
        </a:p>
      </dgm:t>
    </dgm:pt>
    <dgm:pt modelId="{00CDC6FA-9A5E-4910-B72C-2538AB0FE04E}" type="parTrans" cxnId="{FAE5D987-7CA9-4FC7-A3F8-B120637C3A5A}">
      <dgm:prSet/>
      <dgm:spPr/>
      <dgm:t>
        <a:bodyPr/>
        <a:lstStyle/>
        <a:p>
          <a:endParaRPr lang="en-US"/>
        </a:p>
      </dgm:t>
    </dgm:pt>
    <dgm:pt modelId="{E588C73E-38C1-45F6-A14A-91CBC44B4ED9}" type="sibTrans" cxnId="{FAE5D987-7CA9-4FC7-A3F8-B120637C3A5A}">
      <dgm:prSet/>
      <dgm:spPr/>
      <dgm:t>
        <a:bodyPr/>
        <a:lstStyle/>
        <a:p>
          <a:endParaRPr lang="en-US"/>
        </a:p>
      </dgm:t>
    </dgm:pt>
    <dgm:pt modelId="{EFD67A46-AF6D-498F-9023-C6BA4E270AC1}" type="pres">
      <dgm:prSet presAssocID="{121977FC-C846-4CB4-983F-0BCB226F0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56D62E-E1BB-4B17-9165-84BC301B8FF8}" type="pres">
      <dgm:prSet presAssocID="{5A8E0288-073F-42ED-B9CE-188C65996BF7}" presName="hierRoot1" presStyleCnt="0"/>
      <dgm:spPr/>
    </dgm:pt>
    <dgm:pt modelId="{2FEA89B3-B9C7-4F0F-ADD2-14795D6327A1}" type="pres">
      <dgm:prSet presAssocID="{5A8E0288-073F-42ED-B9CE-188C65996BF7}" presName="composite" presStyleCnt="0"/>
      <dgm:spPr/>
    </dgm:pt>
    <dgm:pt modelId="{A889BD2F-8F7D-4CD9-AA2E-1F28CB77455D}" type="pres">
      <dgm:prSet presAssocID="{5A8E0288-073F-42ED-B9CE-188C65996BF7}" presName="image" presStyleLbl="node0" presStyleIdx="0" presStyleCnt="1"/>
      <dgm:spPr/>
    </dgm:pt>
    <dgm:pt modelId="{0C6CD90F-F3AB-4CB0-B58C-D575BCDF8976}" type="pres">
      <dgm:prSet presAssocID="{5A8E0288-073F-42ED-B9CE-188C65996BF7}" presName="text" presStyleLbl="revTx" presStyleIdx="0" presStyleCnt="3">
        <dgm:presLayoutVars>
          <dgm:chPref val="3"/>
        </dgm:presLayoutVars>
      </dgm:prSet>
      <dgm:spPr/>
    </dgm:pt>
    <dgm:pt modelId="{E1BA7834-0734-432E-8956-86C9CCBED06F}" type="pres">
      <dgm:prSet presAssocID="{5A8E0288-073F-42ED-B9CE-188C65996BF7}" presName="hierChild2" presStyleCnt="0"/>
      <dgm:spPr/>
    </dgm:pt>
    <dgm:pt modelId="{6A77488E-21AA-43B8-838E-C20647EB8AD8}" type="pres">
      <dgm:prSet presAssocID="{6D928F30-5B87-4514-92CB-64EF75D1B828}" presName="Name10" presStyleLbl="parChTrans1D2" presStyleIdx="0" presStyleCnt="2"/>
      <dgm:spPr/>
    </dgm:pt>
    <dgm:pt modelId="{FF89B936-1459-4A54-BEF0-58249A217F6E}" type="pres">
      <dgm:prSet presAssocID="{8C3581B1-FC52-4537-9123-27605684E263}" presName="hierRoot2" presStyleCnt="0"/>
      <dgm:spPr/>
    </dgm:pt>
    <dgm:pt modelId="{865C9D3A-5A9E-44EB-A5EC-EB0030AEB0DA}" type="pres">
      <dgm:prSet presAssocID="{8C3581B1-FC52-4537-9123-27605684E263}" presName="composite2" presStyleCnt="0"/>
      <dgm:spPr/>
    </dgm:pt>
    <dgm:pt modelId="{DCD713F0-0C92-47F1-A13B-504D62CED659}" type="pres">
      <dgm:prSet presAssocID="{8C3581B1-FC52-4537-9123-27605684E263}" presName="image2" presStyleLbl="node2" presStyleIdx="0" presStyleCnt="2"/>
      <dgm:spPr/>
    </dgm:pt>
    <dgm:pt modelId="{43AD46E9-98B8-4660-82D1-11752EB9C26A}" type="pres">
      <dgm:prSet presAssocID="{8C3581B1-FC52-4537-9123-27605684E263}" presName="text2" presStyleLbl="revTx" presStyleIdx="1" presStyleCnt="3">
        <dgm:presLayoutVars>
          <dgm:chPref val="3"/>
        </dgm:presLayoutVars>
      </dgm:prSet>
      <dgm:spPr/>
    </dgm:pt>
    <dgm:pt modelId="{7CB50C5A-9F35-447B-9273-EC7E24735FB9}" type="pres">
      <dgm:prSet presAssocID="{8C3581B1-FC52-4537-9123-27605684E263}" presName="hierChild3" presStyleCnt="0"/>
      <dgm:spPr/>
    </dgm:pt>
    <dgm:pt modelId="{30290012-3BA7-486B-9C61-DBC7EE8F673A}" type="pres">
      <dgm:prSet presAssocID="{00CDC6FA-9A5E-4910-B72C-2538AB0FE04E}" presName="Name10" presStyleLbl="parChTrans1D2" presStyleIdx="1" presStyleCnt="2"/>
      <dgm:spPr/>
    </dgm:pt>
    <dgm:pt modelId="{77FA5BF2-345E-4F1E-8F55-17055B94DD49}" type="pres">
      <dgm:prSet presAssocID="{6F544115-87B9-4980-8A6E-572D0A5B63CA}" presName="hierRoot2" presStyleCnt="0"/>
      <dgm:spPr/>
    </dgm:pt>
    <dgm:pt modelId="{530027DF-9D82-419C-AFA6-E4EE8D090A1B}" type="pres">
      <dgm:prSet presAssocID="{6F544115-87B9-4980-8A6E-572D0A5B63CA}" presName="composite2" presStyleCnt="0"/>
      <dgm:spPr/>
    </dgm:pt>
    <dgm:pt modelId="{2C539268-13B4-4959-8B6F-A765DAAFB3F5}" type="pres">
      <dgm:prSet presAssocID="{6F544115-87B9-4980-8A6E-572D0A5B63CA}" presName="image2" presStyleLbl="node2" presStyleIdx="1" presStyleCnt="2"/>
      <dgm:spPr/>
    </dgm:pt>
    <dgm:pt modelId="{7E39A47E-873C-48D3-836E-79AA61E33EB1}" type="pres">
      <dgm:prSet presAssocID="{6F544115-87B9-4980-8A6E-572D0A5B63CA}" presName="text2" presStyleLbl="revTx" presStyleIdx="2" presStyleCnt="3">
        <dgm:presLayoutVars>
          <dgm:chPref val="3"/>
        </dgm:presLayoutVars>
      </dgm:prSet>
      <dgm:spPr/>
    </dgm:pt>
    <dgm:pt modelId="{CC1B6A81-3CBB-4A7E-861D-B4B71F2886B3}" type="pres">
      <dgm:prSet presAssocID="{6F544115-87B9-4980-8A6E-572D0A5B63CA}" presName="hierChild3" presStyleCnt="0"/>
      <dgm:spPr/>
    </dgm:pt>
  </dgm:ptLst>
  <dgm:cxnLst>
    <dgm:cxn modelId="{A27B2B27-3A66-4220-848C-936ABB6D7FCD}" srcId="{5A8E0288-073F-42ED-B9CE-188C65996BF7}" destId="{8C3581B1-FC52-4537-9123-27605684E263}" srcOrd="0" destOrd="0" parTransId="{6D928F30-5B87-4514-92CB-64EF75D1B828}" sibTransId="{CCF6BF50-7DF1-4963-8400-30A83CE36AA2}"/>
    <dgm:cxn modelId="{8D464230-2CB1-4139-9A81-7B928B9C2337}" type="presOf" srcId="{6F544115-87B9-4980-8A6E-572D0A5B63CA}" destId="{7E39A47E-873C-48D3-836E-79AA61E33EB1}" srcOrd="0" destOrd="0" presId="urn:microsoft.com/office/officeart/2009/layout/CirclePictureHierarchy"/>
    <dgm:cxn modelId="{7A4E183A-0BA6-49D4-B399-B577FBE3825C}" type="presOf" srcId="{121977FC-C846-4CB4-983F-0BCB226F04BA}" destId="{EFD67A46-AF6D-498F-9023-C6BA4E270AC1}" srcOrd="0" destOrd="0" presId="urn:microsoft.com/office/officeart/2009/layout/CirclePictureHierarchy"/>
    <dgm:cxn modelId="{4EB1FD6C-BBA3-4E6B-BD0C-9769D2545AC9}" srcId="{121977FC-C846-4CB4-983F-0BCB226F04BA}" destId="{5A8E0288-073F-42ED-B9CE-188C65996BF7}" srcOrd="0" destOrd="0" parTransId="{2508F91F-F5F0-4BB9-AF28-947520D1188A}" sibTransId="{13259EED-2BE8-475F-9560-AC861DE0A460}"/>
    <dgm:cxn modelId="{FAE5D987-7CA9-4FC7-A3F8-B120637C3A5A}" srcId="{5A8E0288-073F-42ED-B9CE-188C65996BF7}" destId="{6F544115-87B9-4980-8A6E-572D0A5B63CA}" srcOrd="1" destOrd="0" parTransId="{00CDC6FA-9A5E-4910-B72C-2538AB0FE04E}" sibTransId="{E588C73E-38C1-45F6-A14A-91CBC44B4ED9}"/>
    <dgm:cxn modelId="{6B5385D2-71AB-480A-8436-932E5FCE3E13}" type="presOf" srcId="{8C3581B1-FC52-4537-9123-27605684E263}" destId="{43AD46E9-98B8-4660-82D1-11752EB9C26A}" srcOrd="0" destOrd="0" presId="urn:microsoft.com/office/officeart/2009/layout/CirclePictureHierarchy"/>
    <dgm:cxn modelId="{3488AFD3-A525-4A03-A1A2-36E4857C89F2}" type="presOf" srcId="{5A8E0288-073F-42ED-B9CE-188C65996BF7}" destId="{0C6CD90F-F3AB-4CB0-B58C-D575BCDF8976}" srcOrd="0" destOrd="0" presId="urn:microsoft.com/office/officeart/2009/layout/CirclePictureHierarchy"/>
    <dgm:cxn modelId="{66B4F5DD-6AD5-4128-A0E0-F7EB9D5988B7}" type="presOf" srcId="{6D928F30-5B87-4514-92CB-64EF75D1B828}" destId="{6A77488E-21AA-43B8-838E-C20647EB8AD8}" srcOrd="0" destOrd="0" presId="urn:microsoft.com/office/officeart/2009/layout/CirclePictureHierarchy"/>
    <dgm:cxn modelId="{D54810EE-991C-4B30-9BE2-6D7E0E5D508E}" type="presOf" srcId="{00CDC6FA-9A5E-4910-B72C-2538AB0FE04E}" destId="{30290012-3BA7-486B-9C61-DBC7EE8F673A}" srcOrd="0" destOrd="0" presId="urn:microsoft.com/office/officeart/2009/layout/CirclePictureHierarchy"/>
    <dgm:cxn modelId="{FE9F3F96-E81A-4AA5-B467-780D1FA47055}" type="presParOf" srcId="{EFD67A46-AF6D-498F-9023-C6BA4E270AC1}" destId="{B756D62E-E1BB-4B17-9165-84BC301B8FF8}" srcOrd="0" destOrd="0" presId="urn:microsoft.com/office/officeart/2009/layout/CirclePictureHierarchy"/>
    <dgm:cxn modelId="{43C19020-54F2-47E5-9B08-DFF5AAF07C0A}" type="presParOf" srcId="{B756D62E-E1BB-4B17-9165-84BC301B8FF8}" destId="{2FEA89B3-B9C7-4F0F-ADD2-14795D6327A1}" srcOrd="0" destOrd="0" presId="urn:microsoft.com/office/officeart/2009/layout/CirclePictureHierarchy"/>
    <dgm:cxn modelId="{41EDED7E-F392-41EA-837C-E3E5EC7EB914}" type="presParOf" srcId="{2FEA89B3-B9C7-4F0F-ADD2-14795D6327A1}" destId="{A889BD2F-8F7D-4CD9-AA2E-1F28CB77455D}" srcOrd="0" destOrd="0" presId="urn:microsoft.com/office/officeart/2009/layout/CirclePictureHierarchy"/>
    <dgm:cxn modelId="{0496091B-F7F6-4B3A-BFF4-FE078C3CC4DE}" type="presParOf" srcId="{2FEA89B3-B9C7-4F0F-ADD2-14795D6327A1}" destId="{0C6CD90F-F3AB-4CB0-B58C-D575BCDF8976}" srcOrd="1" destOrd="0" presId="urn:microsoft.com/office/officeart/2009/layout/CirclePictureHierarchy"/>
    <dgm:cxn modelId="{1C2049D7-70E5-4C47-A597-6F1D8E784882}" type="presParOf" srcId="{B756D62E-E1BB-4B17-9165-84BC301B8FF8}" destId="{E1BA7834-0734-432E-8956-86C9CCBED06F}" srcOrd="1" destOrd="0" presId="urn:microsoft.com/office/officeart/2009/layout/CirclePictureHierarchy"/>
    <dgm:cxn modelId="{47EF00F8-6E13-437B-AFFE-8B923B37E272}" type="presParOf" srcId="{E1BA7834-0734-432E-8956-86C9CCBED06F}" destId="{6A77488E-21AA-43B8-838E-C20647EB8AD8}" srcOrd="0" destOrd="0" presId="urn:microsoft.com/office/officeart/2009/layout/CirclePictureHierarchy"/>
    <dgm:cxn modelId="{A0D1164E-7E9A-4635-AB30-06EF1342A501}" type="presParOf" srcId="{E1BA7834-0734-432E-8956-86C9CCBED06F}" destId="{FF89B936-1459-4A54-BEF0-58249A217F6E}" srcOrd="1" destOrd="0" presId="urn:microsoft.com/office/officeart/2009/layout/CirclePictureHierarchy"/>
    <dgm:cxn modelId="{0E98E654-F58B-4D95-A431-6648B8E77F85}" type="presParOf" srcId="{FF89B936-1459-4A54-BEF0-58249A217F6E}" destId="{865C9D3A-5A9E-44EB-A5EC-EB0030AEB0DA}" srcOrd="0" destOrd="0" presId="urn:microsoft.com/office/officeart/2009/layout/CirclePictureHierarchy"/>
    <dgm:cxn modelId="{C32ABC3A-760B-41C3-A2A8-9332D14B435A}" type="presParOf" srcId="{865C9D3A-5A9E-44EB-A5EC-EB0030AEB0DA}" destId="{DCD713F0-0C92-47F1-A13B-504D62CED659}" srcOrd="0" destOrd="0" presId="urn:microsoft.com/office/officeart/2009/layout/CirclePictureHierarchy"/>
    <dgm:cxn modelId="{476B5DA9-4926-4172-8AD8-28AA457C042F}" type="presParOf" srcId="{865C9D3A-5A9E-44EB-A5EC-EB0030AEB0DA}" destId="{43AD46E9-98B8-4660-82D1-11752EB9C26A}" srcOrd="1" destOrd="0" presId="urn:microsoft.com/office/officeart/2009/layout/CirclePictureHierarchy"/>
    <dgm:cxn modelId="{5C2331C5-BC09-41E6-B83B-2AA025264FD4}" type="presParOf" srcId="{FF89B936-1459-4A54-BEF0-58249A217F6E}" destId="{7CB50C5A-9F35-447B-9273-EC7E24735FB9}" srcOrd="1" destOrd="0" presId="urn:microsoft.com/office/officeart/2009/layout/CirclePictureHierarchy"/>
    <dgm:cxn modelId="{CA7C6BDF-C60A-444C-BDF7-6552A226A05E}" type="presParOf" srcId="{E1BA7834-0734-432E-8956-86C9CCBED06F}" destId="{30290012-3BA7-486B-9C61-DBC7EE8F673A}" srcOrd="2" destOrd="0" presId="urn:microsoft.com/office/officeart/2009/layout/CirclePictureHierarchy"/>
    <dgm:cxn modelId="{E4C30B99-37EF-4656-8549-B4FFBC5CCC49}" type="presParOf" srcId="{E1BA7834-0734-432E-8956-86C9CCBED06F}" destId="{77FA5BF2-345E-4F1E-8F55-17055B94DD49}" srcOrd="3" destOrd="0" presId="urn:microsoft.com/office/officeart/2009/layout/CirclePictureHierarchy"/>
    <dgm:cxn modelId="{182B29B6-1F4F-4549-8BD2-AEA681703FF9}" type="presParOf" srcId="{77FA5BF2-345E-4F1E-8F55-17055B94DD49}" destId="{530027DF-9D82-419C-AFA6-E4EE8D090A1B}" srcOrd="0" destOrd="0" presId="urn:microsoft.com/office/officeart/2009/layout/CirclePictureHierarchy"/>
    <dgm:cxn modelId="{02900075-9135-4328-B7E3-3AA40E05DD95}" type="presParOf" srcId="{530027DF-9D82-419C-AFA6-E4EE8D090A1B}" destId="{2C539268-13B4-4959-8B6F-A765DAAFB3F5}" srcOrd="0" destOrd="0" presId="urn:microsoft.com/office/officeart/2009/layout/CirclePictureHierarchy"/>
    <dgm:cxn modelId="{2CBD90BB-DE31-46DE-85A2-153A8AE45CAF}" type="presParOf" srcId="{530027DF-9D82-419C-AFA6-E4EE8D090A1B}" destId="{7E39A47E-873C-48D3-836E-79AA61E33EB1}" srcOrd="1" destOrd="0" presId="urn:microsoft.com/office/officeart/2009/layout/CirclePictureHierarchy"/>
    <dgm:cxn modelId="{F823FAFF-1601-443D-9DD5-A36B2C70D639}" type="presParOf" srcId="{77FA5BF2-345E-4F1E-8F55-17055B94DD49}" destId="{CC1B6A81-3CBB-4A7E-861D-B4B71F2886B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90012-3BA7-486B-9C61-DBC7EE8F673A}">
      <dsp:nvSpPr>
        <dsp:cNvPr id="0" name=""/>
        <dsp:cNvSpPr/>
      </dsp:nvSpPr>
      <dsp:spPr>
        <a:xfrm>
          <a:off x="2449524" y="1827942"/>
          <a:ext cx="1795704" cy="41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22"/>
              </a:lnTo>
              <a:lnTo>
                <a:pt x="1795704" y="207322"/>
              </a:lnTo>
              <a:lnTo>
                <a:pt x="1795704" y="411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7488E-21AA-43B8-838E-C20647EB8AD8}">
      <dsp:nvSpPr>
        <dsp:cNvPr id="0" name=""/>
        <dsp:cNvSpPr/>
      </dsp:nvSpPr>
      <dsp:spPr>
        <a:xfrm>
          <a:off x="653820" y="1827942"/>
          <a:ext cx="1795704" cy="411379"/>
        </a:xfrm>
        <a:custGeom>
          <a:avLst/>
          <a:gdLst/>
          <a:ahLst/>
          <a:cxnLst/>
          <a:rect l="0" t="0" r="0" b="0"/>
          <a:pathLst>
            <a:path>
              <a:moveTo>
                <a:pt x="1795704" y="0"/>
              </a:moveTo>
              <a:lnTo>
                <a:pt x="1795704" y="207322"/>
              </a:lnTo>
              <a:lnTo>
                <a:pt x="0" y="207322"/>
              </a:lnTo>
              <a:lnTo>
                <a:pt x="0" y="411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9BD2F-8F7D-4CD9-AA2E-1F28CB77455D}">
      <dsp:nvSpPr>
        <dsp:cNvPr id="0" name=""/>
        <dsp:cNvSpPr/>
      </dsp:nvSpPr>
      <dsp:spPr>
        <a:xfrm>
          <a:off x="1796541" y="521975"/>
          <a:ext cx="1305966" cy="1305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CD90F-F3AB-4CB0-B58C-D575BCDF8976}">
      <dsp:nvSpPr>
        <dsp:cNvPr id="0" name=""/>
        <dsp:cNvSpPr/>
      </dsp:nvSpPr>
      <dsp:spPr>
        <a:xfrm>
          <a:off x="3102508" y="518710"/>
          <a:ext cx="1958950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Communication</a:t>
          </a:r>
        </a:p>
      </dsp:txBody>
      <dsp:txXfrm>
        <a:off x="3102508" y="518710"/>
        <a:ext cx="1958950" cy="1305966"/>
      </dsp:txXfrm>
    </dsp:sp>
    <dsp:sp modelId="{DCD713F0-0C92-47F1-A13B-504D62CED659}">
      <dsp:nvSpPr>
        <dsp:cNvPr id="0" name=""/>
        <dsp:cNvSpPr/>
      </dsp:nvSpPr>
      <dsp:spPr>
        <a:xfrm>
          <a:off x="837" y="2239322"/>
          <a:ext cx="1305966" cy="1305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D46E9-98B8-4660-82D1-11752EB9C26A}">
      <dsp:nvSpPr>
        <dsp:cNvPr id="0" name=""/>
        <dsp:cNvSpPr/>
      </dsp:nvSpPr>
      <dsp:spPr>
        <a:xfrm>
          <a:off x="1306803" y="2236057"/>
          <a:ext cx="1958950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Written</a:t>
          </a:r>
        </a:p>
      </dsp:txBody>
      <dsp:txXfrm>
        <a:off x="1306803" y="2236057"/>
        <a:ext cx="1958950" cy="1305966"/>
      </dsp:txXfrm>
    </dsp:sp>
    <dsp:sp modelId="{2C539268-13B4-4959-8B6F-A765DAAFB3F5}">
      <dsp:nvSpPr>
        <dsp:cNvPr id="0" name=""/>
        <dsp:cNvSpPr/>
      </dsp:nvSpPr>
      <dsp:spPr>
        <a:xfrm>
          <a:off x="3592245" y="2239322"/>
          <a:ext cx="1305966" cy="1305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9A47E-873C-48D3-836E-79AA61E33EB1}">
      <dsp:nvSpPr>
        <dsp:cNvPr id="0" name=""/>
        <dsp:cNvSpPr/>
      </dsp:nvSpPr>
      <dsp:spPr>
        <a:xfrm>
          <a:off x="4898212" y="2236057"/>
          <a:ext cx="1958950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Verbal</a:t>
          </a:r>
        </a:p>
      </dsp:txBody>
      <dsp:txXfrm>
        <a:off x="4898212" y="2236057"/>
        <a:ext cx="1958950" cy="130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20109-BFF8-4C32-A8D3-6AEB04419FCF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AE84F-58FC-4936-AA5A-B6E9B3D57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3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AE84F-58FC-4936-AA5A-B6E9B3D57F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Investment is building skills and knowledge and then practicing.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AE84F-58FC-4936-AA5A-B6E9B3D57F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6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Yearning – naturally drawn to</a:t>
            </a:r>
          </a:p>
          <a:p>
            <a:pPr lvl="1"/>
            <a:r>
              <a:rPr lang="en-US" dirty="0"/>
              <a:t>Rapid Learning – pick up quickly</a:t>
            </a:r>
          </a:p>
          <a:p>
            <a:pPr lvl="1"/>
            <a:r>
              <a:rPr lang="en-US" dirty="0"/>
              <a:t>Flow – automatically know what to do</a:t>
            </a:r>
          </a:p>
          <a:p>
            <a:pPr lvl="1"/>
            <a:r>
              <a:rPr lang="en-US" dirty="0"/>
              <a:t>Glimpses of Excellence – how did I do that?</a:t>
            </a:r>
          </a:p>
          <a:p>
            <a:pPr lvl="1"/>
            <a:r>
              <a:rPr lang="en-US" dirty="0"/>
              <a:t>Satisfaction – when can I do that again?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AE84F-58FC-4936-AA5A-B6E9B3D57F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7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A033-BDDB-2C4D-A272-87139A3C2A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415F6-5B26-4685-A94D-76B104F12E12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A033-BDDB-2C4D-A272-87139A3C2A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1AA5F-E38D-45CD-9129-34784FF9F983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5461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5100"/>
            <a:ext cx="7772400" cy="431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50F60-A5B4-4734-87E5-FE080C6C66CD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B50EF-E267-4ABE-8759-EB63F47E11E5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D91A2-AB28-4B12-9C0B-303AE2F0ED7B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D3A19-0D66-4918-8E42-5983E7CD4D68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4F8F1-7F22-42E3-9C91-AD07DE63C438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4D2AC-7030-43CA-ACF1-A4DADEAD487D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DD2A2A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A033-BDDB-2C4D-A272-87139A3C2A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5C70C-6F9B-40DE-81CF-272306C211A9}"/>
              </a:ext>
            </a:extLst>
          </p:cNvPr>
          <p:cNvSpPr txBox="1"/>
          <p:nvPr userDrawn="1"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www.cprime.com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© 2011, cPrime Inc. All Rights Reserved</a:t>
            </a:r>
          </a:p>
        </p:txBody>
      </p:sp>
      <p:pic>
        <p:nvPicPr>
          <p:cNvPr id="8" name="Picture 7" descr="logo_new-slogan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04800" y="6126163"/>
            <a:ext cx="1295400" cy="777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200" b="0" i="0" kern="1200">
          <a:solidFill>
            <a:srgbClr val="CB6F0D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accent1">
              <a:lumMod val="50000"/>
            </a:schemeClr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ngelajohnsonscrumtrainer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gallup.com/c/en-us/assessm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94000"/>
            <a:ext cx="8153400" cy="406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192A3F"/>
                </a:solidFill>
                <a:latin typeface="Corbel" panose="020B0503020204020204" pitchFamily="34" charset="0"/>
              </a:rPr>
              <a:t>I know my top 5 strengths.  Now what?</a:t>
            </a:r>
            <a:endParaRPr lang="en-US" sz="3600" b="0" baseline="30000" dirty="0">
              <a:solidFill>
                <a:srgbClr val="192A3F"/>
              </a:solidFill>
              <a:latin typeface="Corbel" panose="020B0503020204020204" pitchFamily="34" charset="0"/>
              <a:cs typeface="Helvetica Neue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54620" y="4073170"/>
            <a:ext cx="8229600" cy="1423522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192A3F"/>
                </a:solidFill>
                <a:latin typeface="Century" panose="02040604050505020304" pitchFamily="18" charset="0"/>
                <a:hlinkClick r:id="rId2"/>
              </a:rPr>
              <a:t>http://collaborativeleadershipteam.com</a:t>
            </a:r>
            <a:endParaRPr lang="en-US" sz="2200" dirty="0">
              <a:solidFill>
                <a:srgbClr val="192A3F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dirty="0">
                <a:latin typeface="Century" panose="02040604050505020304" pitchFamily="18" charset="0"/>
              </a:rPr>
              <a:t>teri@coleadteam.com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05200" y="10552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791876"/>
            <a:ext cx="1704975" cy="153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750170"/>
            <a:ext cx="2702155" cy="1535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97F0-2590-4A7D-82F9-7F93779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your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43C2A-8F74-4B13-962B-BA035BCD1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everyone know your themes? </a:t>
            </a:r>
          </a:p>
          <a:p>
            <a:r>
              <a:rPr lang="en-US" dirty="0"/>
              <a:t>If not take 5 minutes to look at the lists on your tables and identify a few that sound like you. </a:t>
            </a:r>
          </a:p>
          <a:p>
            <a:r>
              <a:rPr lang="en-US" dirty="0"/>
              <a:t>In the future you can take the assessment here…</a:t>
            </a:r>
            <a:r>
              <a:rPr lang="en-US" dirty="0">
                <a:hlinkClick r:id="rId3"/>
              </a:rPr>
              <a:t>https://store.gallup.com/c/en-us/assessments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5 Clues to Talent</a:t>
            </a:r>
          </a:p>
          <a:p>
            <a:pPr lvl="1"/>
            <a:r>
              <a:rPr lang="en-US" dirty="0"/>
              <a:t>Yearning</a:t>
            </a:r>
          </a:p>
          <a:p>
            <a:pPr lvl="1"/>
            <a:r>
              <a:rPr lang="en-US" dirty="0"/>
              <a:t>Rapid Learning</a:t>
            </a:r>
          </a:p>
          <a:p>
            <a:pPr lvl="1"/>
            <a:r>
              <a:rPr lang="en-US" dirty="0"/>
              <a:t>Flow</a:t>
            </a:r>
          </a:p>
          <a:p>
            <a:pPr lvl="1"/>
            <a:r>
              <a:rPr lang="en-US" dirty="0"/>
              <a:t>Glimpses of Excellence</a:t>
            </a:r>
          </a:p>
          <a:p>
            <a:pPr lvl="1"/>
            <a:r>
              <a:rPr lang="en-US" dirty="0"/>
              <a:t>Satisfaction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Graphic 3" descr="Stopwatch">
            <a:extLst>
              <a:ext uri="{FF2B5EF4-FFF2-40B4-BE49-F238E27FC236}">
                <a16:creationId xmlns:a16="http://schemas.microsoft.com/office/drawing/2014/main" id="{EFACA20A-3D52-4B5D-82CC-E6CF3B455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5211763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C045B-7609-4012-BD1C-0918934CB7C8}"/>
              </a:ext>
            </a:extLst>
          </p:cNvPr>
          <p:cNvSpPr txBox="1"/>
          <p:nvPr/>
        </p:nvSpPr>
        <p:spPr>
          <a:xfrm>
            <a:off x="7581900" y="612694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9D245-30F7-4B40-889F-C5E216BE334D}"/>
              </a:ext>
            </a:extLst>
          </p:cNvPr>
          <p:cNvSpPr txBox="1"/>
          <p:nvPr/>
        </p:nvSpPr>
        <p:spPr>
          <a:xfrm>
            <a:off x="-3313" y="6488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262365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9B5EB-9C06-42A4-B489-2BA65565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71600" y="-929308"/>
            <a:ext cx="6400800" cy="8259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83EAD-323E-4DBB-BE13-B19B63D91B3C}"/>
              </a:ext>
            </a:extLst>
          </p:cNvPr>
          <p:cNvSpPr txBox="1"/>
          <p:nvPr/>
        </p:nvSpPr>
        <p:spPr>
          <a:xfrm>
            <a:off x="203200" y="632906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Gallup, Inc.</a:t>
            </a:r>
          </a:p>
        </p:txBody>
      </p:sp>
    </p:spTree>
    <p:extLst>
      <p:ext uri="{BB962C8B-B14F-4D97-AF65-F5344CB8AC3E}">
        <p14:creationId xmlns:p14="http://schemas.microsoft.com/office/powerpoint/2010/main" val="10385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C62E-036B-40CF-9670-2D5FF971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of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B2516-51B4-4ED8-A37F-C2E60ED92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0" y="2057399"/>
            <a:ext cx="4038600" cy="4525963"/>
          </a:xfrm>
        </p:spPr>
        <p:txBody>
          <a:bodyPr/>
          <a:lstStyle/>
          <a:p>
            <a:r>
              <a:rPr lang="en-US" dirty="0"/>
              <a:t>Create and fill out your form… 5 minutes</a:t>
            </a:r>
          </a:p>
          <a:p>
            <a:endParaRPr lang="en-US" dirty="0"/>
          </a:p>
          <a:p>
            <a:r>
              <a:rPr lang="en-US" dirty="0"/>
              <a:t>Speed dating…1 minute per person, 2 minutes per round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A5484-E7E4-4A79-9F1D-1713514F9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6" y="533400"/>
            <a:ext cx="4343171" cy="6049962"/>
          </a:xfrm>
          <a:prstGeom prst="rect">
            <a:avLst/>
          </a:prstGeom>
        </p:spPr>
      </p:pic>
      <p:pic>
        <p:nvPicPr>
          <p:cNvPr id="6" name="Graphic 5" descr="Stopwatch">
            <a:extLst>
              <a:ext uri="{FF2B5EF4-FFF2-40B4-BE49-F238E27FC236}">
                <a16:creationId xmlns:a16="http://schemas.microsoft.com/office/drawing/2014/main" id="{0776C225-66C0-4973-BF4A-2907AC911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6200" y="5211763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974D09-9A4B-4CFE-8430-DFA2120378EF}"/>
              </a:ext>
            </a:extLst>
          </p:cNvPr>
          <p:cNvSpPr txBox="1"/>
          <p:nvPr/>
        </p:nvSpPr>
        <p:spPr>
          <a:xfrm>
            <a:off x="7524750" y="6126163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00368-29A0-4BBF-AF06-E913083B3BB9}"/>
              </a:ext>
            </a:extLst>
          </p:cNvPr>
          <p:cNvSpPr txBox="1"/>
          <p:nvPr/>
        </p:nvSpPr>
        <p:spPr>
          <a:xfrm>
            <a:off x="533400" y="62140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Gallup, Inc.</a:t>
            </a:r>
          </a:p>
        </p:txBody>
      </p:sp>
    </p:spTree>
    <p:extLst>
      <p:ext uri="{BB962C8B-B14F-4D97-AF65-F5344CB8AC3E}">
        <p14:creationId xmlns:p14="http://schemas.microsoft.com/office/powerpoint/2010/main" val="164672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3B22-FB1F-4874-9149-44FE3CCB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 needs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76921-1243-4C5F-88EB-40C04A15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Analyze data</a:t>
            </a:r>
          </a:p>
          <a:p>
            <a:r>
              <a:rPr lang="en-US" dirty="0"/>
              <a:t>Create ago forward plan recommendation</a:t>
            </a:r>
          </a:p>
          <a:p>
            <a:r>
              <a:rPr lang="en-US" dirty="0"/>
              <a:t>Create a presentation for leadership</a:t>
            </a:r>
          </a:p>
          <a:p>
            <a:r>
              <a:rPr lang="en-US" dirty="0"/>
              <a:t>Give a presentation to leadership</a:t>
            </a:r>
          </a:p>
          <a:p>
            <a:r>
              <a:rPr lang="en-US" dirty="0"/>
              <a:t>Go out and sell your plan or idea</a:t>
            </a:r>
          </a:p>
        </p:txBody>
      </p:sp>
      <p:pic>
        <p:nvPicPr>
          <p:cNvPr id="5" name="Graphic 4" descr="Stopwatch">
            <a:extLst>
              <a:ext uri="{FF2B5EF4-FFF2-40B4-BE49-F238E27FC236}">
                <a16:creationId xmlns:a16="http://schemas.microsoft.com/office/drawing/2014/main" id="{CFB77E5D-CADD-4057-A1F4-1CA646B19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6200" y="5211763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4E25B-E21E-4CD8-86C5-F4717908E26D}"/>
              </a:ext>
            </a:extLst>
          </p:cNvPr>
          <p:cNvSpPr txBox="1"/>
          <p:nvPr/>
        </p:nvSpPr>
        <p:spPr>
          <a:xfrm>
            <a:off x="7581900" y="612694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024B5-FA13-459E-AF0D-6B6DAFEF112E}"/>
              </a:ext>
            </a:extLst>
          </p:cNvPr>
          <p:cNvSpPr txBox="1"/>
          <p:nvPr/>
        </p:nvSpPr>
        <p:spPr>
          <a:xfrm>
            <a:off x="76200" y="6488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215667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A3DD-3C36-4C39-9884-8E6C2A02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Other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96CE8-7376-4440-A53B-BB8BA7C03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09375"/>
            <a:ext cx="4038600" cy="4525963"/>
          </a:xfrm>
        </p:spPr>
        <p:txBody>
          <a:bodyPr/>
          <a:lstStyle/>
          <a:p>
            <a:r>
              <a:rPr lang="en-US" dirty="0"/>
              <a:t>Talents in Action Cards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32D4E-B266-48E4-B5EE-8353407F3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/>
          <a:p>
            <a:r>
              <a:rPr lang="en-US" dirty="0"/>
              <a:t>Drops in Your Bucket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FFB79-F5AB-4AE8-A32B-9942A5AB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0215"/>
            <a:ext cx="3429000" cy="4496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9B641-11A0-4230-95B2-7EF7CF7A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2392362"/>
            <a:ext cx="3619500" cy="361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FD2BF-13E4-4908-A300-BA1EB0900B62}"/>
              </a:ext>
            </a:extLst>
          </p:cNvPr>
          <p:cNvSpPr txBox="1"/>
          <p:nvPr/>
        </p:nvSpPr>
        <p:spPr>
          <a:xfrm>
            <a:off x="203200" y="632906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Gallup, Inc.</a:t>
            </a:r>
          </a:p>
        </p:txBody>
      </p:sp>
    </p:spTree>
    <p:extLst>
      <p:ext uri="{BB962C8B-B14F-4D97-AF65-F5344CB8AC3E}">
        <p14:creationId xmlns:p14="http://schemas.microsoft.com/office/powerpoint/2010/main" val="167013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760-529E-4B75-BD04-E0CF0157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 descr="Help">
            <a:extLst>
              <a:ext uri="{FF2B5EF4-FFF2-40B4-BE49-F238E27FC236}">
                <a16:creationId xmlns:a16="http://schemas.microsoft.com/office/drawing/2014/main" id="{F9071B72-B36C-4831-92DD-8A7AC026C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0800" y="1600200"/>
            <a:ext cx="4217591" cy="421759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CC7383-E58B-4F21-ADB9-445602C5A73E}"/>
              </a:ext>
            </a:extLst>
          </p:cNvPr>
          <p:cNvSpPr txBox="1"/>
          <p:nvPr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350423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1289-E20E-499E-A761-E3918B08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9525"/>
            <a:ext cx="8229600" cy="1143000"/>
          </a:xfrm>
        </p:spPr>
        <p:txBody>
          <a:bodyPr/>
          <a:lstStyle/>
          <a:p>
            <a:r>
              <a:rPr lang="en-US" dirty="0"/>
              <a:t>Thank you for participating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46A8-1CF9-473E-8553-A506C7B5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219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GREEN</a:t>
            </a:r>
            <a:r>
              <a:rPr lang="en-US" sz="2800" b="1" dirty="0"/>
              <a:t>:  Great Session – Enjoyed It!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(Drop </a:t>
            </a:r>
            <a:r>
              <a:rPr lang="en-US" sz="2800" b="1" dirty="0">
                <a:solidFill>
                  <a:srgbClr val="00B050"/>
                </a:solidFill>
              </a:rPr>
              <a:t>GREEN</a:t>
            </a:r>
            <a:r>
              <a:rPr lang="en-US" sz="2800" dirty="0"/>
              <a:t> card in basket)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YELLOW</a:t>
            </a:r>
            <a:r>
              <a:rPr lang="en-US" sz="2800" b="1" dirty="0"/>
              <a:t>:  OK – Missed Mark a Bit for Me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(Drop </a:t>
            </a:r>
            <a:r>
              <a:rPr lang="en-US" sz="2800" b="1" dirty="0">
                <a:solidFill>
                  <a:srgbClr val="FFFF00"/>
                </a:solidFill>
              </a:rPr>
              <a:t>YELLOW</a:t>
            </a:r>
            <a:r>
              <a:rPr lang="en-US" sz="2800" dirty="0"/>
              <a:t> card in basket)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RED</a:t>
            </a:r>
            <a:r>
              <a:rPr lang="en-US" sz="2800" b="1" dirty="0"/>
              <a:t>:  Needs Improving – Will Give Feedback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(Write feedback on </a:t>
            </a:r>
            <a:r>
              <a:rPr lang="en-US" sz="2800" b="1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 card and drop in white box)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b="1" dirty="0"/>
              <a:t>ONLY WRITE ON CARD IF YOU LEAVE RED FOR FEEDBACK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FD1C5-4B31-4130-A3A5-1FB1181C74D4}"/>
              </a:ext>
            </a:extLst>
          </p:cNvPr>
          <p:cNvSpPr txBox="1"/>
          <p:nvPr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177367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3528" y="1738524"/>
            <a:ext cx="4648200" cy="3809999"/>
          </a:xfrm>
        </p:spPr>
        <p:txBody>
          <a:bodyPr>
            <a:normAutofit/>
          </a:bodyPr>
          <a:lstStyle/>
          <a:p>
            <a:r>
              <a:rPr lang="en-US" dirty="0"/>
              <a:t>Find a photo that resonates with a strength of yours</a:t>
            </a:r>
          </a:p>
          <a:p>
            <a:endParaRPr lang="en-US" dirty="0"/>
          </a:p>
          <a:p>
            <a:r>
              <a:rPr lang="en-US" dirty="0"/>
              <a:t>Share your name and why you picked that photo to your 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148658" cy="30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rgbClr val="DD2A2A"/>
                </a:solidFill>
                <a:latin typeface="Century" panose="02040604050505020304" pitchFamily="18" charset="0"/>
              </a:rPr>
              <a:t>Introductions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944" y="6096000"/>
            <a:ext cx="1178056" cy="721730"/>
          </a:xfrm>
          <a:prstGeom prst="rect">
            <a:avLst/>
          </a:prstGeom>
        </p:spPr>
      </p:pic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9EF42012-CF80-4478-BE7F-1F8013A9A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200" y="5211763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CF834-DB51-425A-8E48-91EE6914EEF3}"/>
              </a:ext>
            </a:extLst>
          </p:cNvPr>
          <p:cNvSpPr txBox="1"/>
          <p:nvPr/>
        </p:nvSpPr>
        <p:spPr>
          <a:xfrm>
            <a:off x="7581900" y="612694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Minutes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8B801-2991-46DD-91A7-4607B75B01AA}"/>
              </a:ext>
            </a:extLst>
          </p:cNvPr>
          <p:cNvSpPr txBox="1"/>
          <p:nvPr/>
        </p:nvSpPr>
        <p:spPr>
          <a:xfrm>
            <a:off x="0" y="644839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242631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41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Teri Bylander-Pinke</a:t>
            </a:r>
          </a:p>
          <a:p>
            <a:pPr marL="0" indent="0">
              <a:buNone/>
            </a:pPr>
            <a:r>
              <a:rPr lang="en-US" sz="1700" b="1" dirty="0"/>
              <a:t>Gallup Certified Strengths Coach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/>
              <a:t>Significance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/>
              <a:t>Relator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/>
              <a:t>Learner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/>
              <a:t>Maximizer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dirty="0"/>
              <a:t>Focus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D2A2A"/>
                </a:solidFill>
                <a:latin typeface="Century" panose="02040604050505020304" pitchFamily="18" charset="0"/>
              </a:rPr>
              <a:t>Your Instructor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44" y="6096000"/>
            <a:ext cx="1178056" cy="721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CE5B5-618D-4F31-9BC9-E80D6A5D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1345"/>
            <a:ext cx="3429000" cy="3800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6FFC9C-4AFF-489C-BDA5-9985ED68CACF}"/>
              </a:ext>
            </a:extLst>
          </p:cNvPr>
          <p:cNvSpPr txBox="1"/>
          <p:nvPr/>
        </p:nvSpPr>
        <p:spPr>
          <a:xfrm>
            <a:off x="-76200" y="644839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13618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D063-29B3-4C20-9F18-BE377D41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1CD4-2676-4A81-84B1-7C4FD82E5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16B5080-A68F-496C-B7AF-924EB717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233325"/>
            <a:ext cx="8382363" cy="62867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2A9AE5-289D-40F0-ACE3-CF20D192439E}"/>
              </a:ext>
            </a:extLst>
          </p:cNvPr>
          <p:cNvSpPr txBox="1"/>
          <p:nvPr/>
        </p:nvSpPr>
        <p:spPr>
          <a:xfrm>
            <a:off x="-16565" y="653239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181091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4FF2-96F7-4953-A89B-6A71A59E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 up if you always…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5FAE9-5F44-4F30-B5B3-7E69B0E0D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Talk to people in elevators, airplanes, grocery stores, and everywhere else you go</a:t>
            </a:r>
          </a:p>
          <a:p>
            <a:r>
              <a:rPr lang="en-US" sz="3200" dirty="0"/>
              <a:t>Have a color coded or otherwise organized closet</a:t>
            </a:r>
          </a:p>
          <a:p>
            <a:r>
              <a:rPr lang="en-US" sz="3200" dirty="0"/>
              <a:t>Keep a to-do list and stick to it</a:t>
            </a:r>
          </a:p>
          <a:p>
            <a:r>
              <a:rPr lang="en-US" sz="3200" dirty="0"/>
              <a:t>Find someone to race while driving</a:t>
            </a:r>
          </a:p>
          <a:p>
            <a:r>
              <a:rPr lang="en-US" sz="3200" dirty="0"/>
              <a:t>Push the elevator button to “remind” the elevator that you are still there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00504-0243-4120-AC48-D3251821B54A}"/>
              </a:ext>
            </a:extLst>
          </p:cNvPr>
          <p:cNvSpPr txBox="1"/>
          <p:nvPr/>
        </p:nvSpPr>
        <p:spPr>
          <a:xfrm>
            <a:off x="53340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91970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E0B-B8D4-40A7-9533-6B2C2083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2A2A"/>
                </a:solidFill>
                <a:latin typeface="Century" panose="02040604050505020304" pitchFamily="18" charset="0"/>
              </a:rPr>
              <a:t>Talents v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580A-949A-4F28-ACB6-B8F15A4C84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Talent</a:t>
            </a:r>
          </a:p>
          <a:p>
            <a:r>
              <a:rPr lang="en-US" dirty="0"/>
              <a:t>Naturally occurring pattern of thought, feeling, or behavior that can be productively applied.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0621B-71FC-4FEE-9827-D5D0EC1570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Strength</a:t>
            </a:r>
          </a:p>
          <a:p>
            <a:r>
              <a:rPr lang="en-US" dirty="0"/>
              <a:t>The ability to consistently produce a positive outcome through near perfect performance with a specific task.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A93B5-E7F5-4A29-B749-3C10775220A5}"/>
              </a:ext>
            </a:extLst>
          </p:cNvPr>
          <p:cNvSpPr txBox="1"/>
          <p:nvPr/>
        </p:nvSpPr>
        <p:spPr>
          <a:xfrm>
            <a:off x="1143000" y="5575069"/>
            <a:ext cx="71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 Neue Light"/>
              </a:rPr>
              <a:t>Talent x Investment = Strength</a:t>
            </a:r>
          </a:p>
        </p:txBody>
      </p:sp>
    </p:spTree>
    <p:extLst>
      <p:ext uri="{BB962C8B-B14F-4D97-AF65-F5344CB8AC3E}">
        <p14:creationId xmlns:p14="http://schemas.microsoft.com/office/powerpoint/2010/main" val="83578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6DE89D44-A16D-4DCB-A7D7-A238DBB1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0650"/>
            <a:ext cx="8382000" cy="51230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EF08F0-5EC7-4F83-9472-44B74D28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People that use their strengths everyday are…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9BD92-B4EE-4D07-84D6-2706A812B658}"/>
              </a:ext>
            </a:extLst>
          </p:cNvPr>
          <p:cNvSpPr txBox="1"/>
          <p:nvPr/>
        </p:nvSpPr>
        <p:spPr>
          <a:xfrm>
            <a:off x="203200" y="632906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Gallup, Inc.</a:t>
            </a:r>
          </a:p>
        </p:txBody>
      </p:sp>
    </p:spTree>
    <p:extLst>
      <p:ext uri="{BB962C8B-B14F-4D97-AF65-F5344CB8AC3E}">
        <p14:creationId xmlns:p14="http://schemas.microsoft.com/office/powerpoint/2010/main" val="134254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EDA2-7F16-4FD5-B2D6-2BB17261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v Themes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9C862A-E634-4FE9-ADE4-ADCD459C4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031341"/>
              </p:ext>
            </p:extLst>
          </p:nvPr>
        </p:nvGraphicFramePr>
        <p:xfrm>
          <a:off x="2209800" y="17526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44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E09B-9C19-480F-B5E2-196D2D19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242D-0A66-42F5-947D-DD468C98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sz="3200" dirty="0"/>
              <a:t>Themes are neutral</a:t>
            </a:r>
          </a:p>
          <a:p>
            <a:r>
              <a:rPr lang="en-US" sz="3200" dirty="0"/>
              <a:t>Themes are not labels</a:t>
            </a:r>
          </a:p>
          <a:p>
            <a:r>
              <a:rPr lang="en-US" sz="3200" dirty="0"/>
              <a:t>Lead with positive intent</a:t>
            </a:r>
          </a:p>
          <a:p>
            <a:r>
              <a:rPr lang="en-US" sz="3200" dirty="0"/>
              <a:t>Differences are advantages</a:t>
            </a:r>
          </a:p>
          <a:p>
            <a:r>
              <a:rPr lang="en-US" sz="3200" dirty="0"/>
              <a:t>People need one another</a:t>
            </a:r>
          </a:p>
          <a:p>
            <a:endParaRPr lang="en-US" dirty="0"/>
          </a:p>
        </p:txBody>
      </p:sp>
      <p:pic>
        <p:nvPicPr>
          <p:cNvPr id="5" name="Graphic 4" descr="Group success">
            <a:extLst>
              <a:ext uri="{FF2B5EF4-FFF2-40B4-BE49-F238E27FC236}">
                <a16:creationId xmlns:a16="http://schemas.microsoft.com/office/drawing/2014/main" id="{E762F2DB-72FB-42B1-80BF-781929AA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1905000"/>
            <a:ext cx="3505200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3BB82-74B1-4B48-99C2-DB82E3DF05EF}"/>
              </a:ext>
            </a:extLst>
          </p:cNvPr>
          <p:cNvSpPr txBox="1"/>
          <p:nvPr/>
        </p:nvSpPr>
        <p:spPr>
          <a:xfrm>
            <a:off x="5334000" y="65648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Collaborative Leadership Team 2019</a:t>
            </a:r>
          </a:p>
        </p:txBody>
      </p:sp>
    </p:spTree>
    <p:extLst>
      <p:ext uri="{BB962C8B-B14F-4D97-AF65-F5344CB8AC3E}">
        <p14:creationId xmlns:p14="http://schemas.microsoft.com/office/powerpoint/2010/main" val="184051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6616</TotalTime>
  <Words>468</Words>
  <Application>Microsoft Office PowerPoint</Application>
  <PresentationFormat>On-screen Show (4:3)</PresentationFormat>
  <Paragraphs>102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</vt:lpstr>
      <vt:lpstr>Corbel</vt:lpstr>
      <vt:lpstr>Helvetica Neue Light</vt:lpstr>
      <vt:lpstr>Office Theme</vt:lpstr>
      <vt:lpstr>I know my top 5 strengths.  Now what?</vt:lpstr>
      <vt:lpstr>Introductions</vt:lpstr>
      <vt:lpstr>Your Instructor</vt:lpstr>
      <vt:lpstr>PowerPoint Presentation</vt:lpstr>
      <vt:lpstr>Stand up if you always…</vt:lpstr>
      <vt:lpstr>Talents v Strengths</vt:lpstr>
      <vt:lpstr>People that use their strengths everyday are…</vt:lpstr>
      <vt:lpstr>Strengths v Themes</vt:lpstr>
      <vt:lpstr>Guiding Principles</vt:lpstr>
      <vt:lpstr>Identify your themes</vt:lpstr>
      <vt:lpstr>PowerPoint Presentation</vt:lpstr>
      <vt:lpstr>The Best of Me</vt:lpstr>
      <vt:lpstr>Your team needs to…</vt:lpstr>
      <vt:lpstr>2 Other Ideas</vt:lpstr>
      <vt:lpstr>Questions?</vt:lpstr>
      <vt:lpstr>Thank you for participating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Antoine</dc:creator>
  <cp:lastModifiedBy>Teri Bylander-Pinke</cp:lastModifiedBy>
  <cp:revision>2452</cp:revision>
  <dcterms:created xsi:type="dcterms:W3CDTF">2011-12-07T18:13:04Z</dcterms:created>
  <dcterms:modified xsi:type="dcterms:W3CDTF">2019-10-03T18:30:33Z</dcterms:modified>
</cp:coreProperties>
</file>